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73" r:id="rId6"/>
    <p:sldId id="260" r:id="rId7"/>
    <p:sldId id="261" r:id="rId8"/>
    <p:sldId id="272"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7" d="100"/>
          <a:sy n="57" d="100"/>
        </p:scale>
        <p:origin x="1016" y="2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55A5808-3B61-48CC-92EF-85AC2E0DFA56}" type="datetime2">
              <a:rPr lang="en-US" smtClean="0"/>
              <a:t>Saturday, February 8, 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3366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Saturday, February 8, 2025</a:t>
            </a:fld>
            <a:endParaRPr lang="en-US" cap="all" dirty="0"/>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5735607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E0C963C-C1DB-4AFD-9DDC-0691666BF49B}" type="datetime2">
              <a:rPr lang="en-US" smtClean="0"/>
              <a:pPr/>
              <a:t>Saturday, February 8, 2025</a:t>
            </a:fld>
            <a:endParaRPr lang="en-US" cap="all" dirty="0"/>
          </a:p>
        </p:txBody>
      </p:sp>
      <p:sp>
        <p:nvSpPr>
          <p:cNvPr id="6" name="Footer Placeholder 5"/>
          <p:cNvSpPr>
            <a:spLocks noGrp="1"/>
          </p:cNvSpPr>
          <p:nvPr>
            <p:ph type="ftr" sz="quarter" idx="11"/>
          </p:nvPr>
        </p:nvSpPr>
        <p:spPr>
          <a:xfrm>
            <a:off x="685800" y="379941"/>
            <a:ext cx="6991492" cy="365125"/>
          </a:xfrm>
        </p:spPr>
        <p:txBody>
          <a:bodyPr/>
          <a:lstStyle/>
          <a:p>
            <a:pPr algn="l"/>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5832661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E0C963C-C1DB-4AFD-9DDC-0691666BF49B}" type="datetime2">
              <a:rPr lang="en-US" smtClean="0"/>
              <a:pPr/>
              <a:t>Saturday, February 8, 2025</a:t>
            </a:fld>
            <a:endParaRPr lang="en-US" cap="all" dirty="0"/>
          </a:p>
        </p:txBody>
      </p:sp>
      <p:sp>
        <p:nvSpPr>
          <p:cNvPr id="6" name="Footer Placeholder 5"/>
          <p:cNvSpPr>
            <a:spLocks noGrp="1"/>
          </p:cNvSpPr>
          <p:nvPr>
            <p:ph type="ftr" sz="quarter" idx="11"/>
          </p:nvPr>
        </p:nvSpPr>
        <p:spPr>
          <a:xfrm>
            <a:off x="685800" y="379941"/>
            <a:ext cx="6991492" cy="365125"/>
          </a:xfrm>
        </p:spPr>
        <p:txBody>
          <a:bodyPr/>
          <a:lstStyle/>
          <a:p>
            <a:pPr algn="l"/>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C01389E6-C847-4AD0-B56D-D205B2EAB1EE}" type="slidenum">
              <a:rPr lang="en-US" smtClean="0"/>
              <a:pPr/>
              <a:t>‹#›</a:t>
            </a:fld>
            <a:endParaRPr lang="en-US" sz="800"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775004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E0C963C-C1DB-4AFD-9DDC-0691666BF49B}" type="datetime2">
              <a:rPr lang="en-US" smtClean="0"/>
              <a:pPr/>
              <a:t>Saturday, February 8, 2025</a:t>
            </a:fld>
            <a:endParaRPr lang="en-US" cap="all" dirty="0"/>
          </a:p>
        </p:txBody>
      </p:sp>
      <p:sp>
        <p:nvSpPr>
          <p:cNvPr id="6" name="Footer Placeholder 5"/>
          <p:cNvSpPr>
            <a:spLocks noGrp="1"/>
          </p:cNvSpPr>
          <p:nvPr>
            <p:ph type="ftr" sz="quarter" idx="11"/>
          </p:nvPr>
        </p:nvSpPr>
        <p:spPr>
          <a:xfrm>
            <a:off x="685800" y="378883"/>
            <a:ext cx="6991492" cy="365125"/>
          </a:xfrm>
        </p:spPr>
        <p:txBody>
          <a:bodyPr/>
          <a:lstStyle/>
          <a:p>
            <a:pPr algn="l"/>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7813315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E0C963C-C1DB-4AFD-9DDC-0691666BF49B}" type="datetime2">
              <a:rPr lang="en-US" smtClean="0"/>
              <a:pPr/>
              <a:t>Saturday, February 8, 2025</a:t>
            </a:fld>
            <a:endParaRPr lang="en-US" cap="all" dirty="0"/>
          </a:p>
        </p:txBody>
      </p:sp>
      <p:sp>
        <p:nvSpPr>
          <p:cNvPr id="4" name="Footer Placeholder 3"/>
          <p:cNvSpPr>
            <a:spLocks noGrp="1"/>
          </p:cNvSpPr>
          <p:nvPr>
            <p:ph type="ftr" sz="quarter" idx="11"/>
          </p:nvPr>
        </p:nvSpPr>
        <p:spPr/>
        <p:txBody>
          <a:bodyPr/>
          <a:lstStyle/>
          <a:p>
            <a:pPr algn="l"/>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13238441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E0C963C-C1DB-4AFD-9DDC-0691666BF49B}" type="datetime2">
              <a:rPr lang="en-US" smtClean="0"/>
              <a:pPr/>
              <a:t>Saturday, February 8, 2025</a:t>
            </a:fld>
            <a:endParaRPr lang="en-US" cap="all" dirty="0"/>
          </a:p>
        </p:txBody>
      </p:sp>
      <p:sp>
        <p:nvSpPr>
          <p:cNvPr id="4" name="Footer Placeholder 3"/>
          <p:cNvSpPr>
            <a:spLocks noGrp="1"/>
          </p:cNvSpPr>
          <p:nvPr>
            <p:ph type="ftr" sz="quarter" idx="11"/>
          </p:nvPr>
        </p:nvSpPr>
        <p:spPr/>
        <p:txBody>
          <a:bodyPr/>
          <a:lstStyle/>
          <a:p>
            <a:pPr algn="l"/>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20657034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E98AF-4574-4509-BF7A-519ACD5BF826}" type="datetime2">
              <a:rPr lang="en-US" smtClean="0"/>
              <a:t>Saturday, February 8,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520957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3DD97D4-9636-490F-85D0-E926C2B6F3B1}" type="datetime2">
              <a:rPr lang="en-US" smtClean="0"/>
              <a:t>Saturday, February 8, 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81212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AF3C6-0FD4-4939-991C-00DDE5C56815}" type="datetime2">
              <a:rPr lang="en-US" smtClean="0"/>
              <a:t>Saturday, February 8,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259037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6807482-8128-47C6-A8DD-6452B0291CFF}" type="datetime2">
              <a:rPr lang="en-US" smtClean="0"/>
              <a:t>Saturday, February 8, 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435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03F25-275E-41DE-BE3B-EBF0DB49F9B1}" type="datetime2">
              <a:rPr lang="en-US" smtClean="0"/>
              <a:t>Saturday, February 8,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07680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475572-4A44-4171-84AA-64D42C8050A6}" type="datetime2">
              <a:rPr lang="en-US" smtClean="0"/>
              <a:t>Saturday, February 8, 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62233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C1612E-528E-4FD5-9E9E-E15F1108F171}" type="datetime2">
              <a:rPr lang="en-US" smtClean="0"/>
              <a:t>Saturday, February 8, 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6371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F6D862-A06D-436F-A92E-EBAAD50B6E50}" type="datetime2">
              <a:rPr lang="en-US" smtClean="0"/>
              <a:t>Saturday, February 8, 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22458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E0B7D-2260-4809-8F0A-9E5F3E24F169}" type="datetime2">
              <a:rPr lang="en-US" smtClean="0"/>
              <a:t>Saturday, February 8,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56558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8E4735-C637-46A3-94EB-AB3AC4188D2F}" type="datetime2">
              <a:rPr lang="en-US" smtClean="0"/>
              <a:t>Saturday, February 8,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1928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E0C963C-C1DB-4AFD-9DDC-0691666BF49B}" type="datetime2">
              <a:rPr lang="en-US" smtClean="0"/>
              <a:pPr/>
              <a:t>Saturday, February 8, 2025</a:t>
            </a:fld>
            <a:endParaRPr lang="en-US" cap="all"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lgn="l"/>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028131911"/>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9.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10.png"/><Relationship Id="rId4" Type="http://schemas.microsoft.com/office/2017/06/relationships/model3d" Target="../media/model3d2.glb"/></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D1F662C-1DBA-4919-CF06-BBBF8E9893E8}"/>
              </a:ext>
            </a:extLst>
          </p:cNvPr>
          <p:cNvSpPr/>
          <p:nvPr/>
        </p:nvSpPr>
        <p:spPr>
          <a:xfrm>
            <a:off x="402500" y="2435814"/>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Mandeep</a:t>
            </a:r>
          </a:p>
        </p:txBody>
      </p:sp>
      <p:sp>
        <p:nvSpPr>
          <p:cNvPr id="6" name="Rectangle: Rounded Corners 5">
            <a:extLst>
              <a:ext uri="{FF2B5EF4-FFF2-40B4-BE49-F238E27FC236}">
                <a16:creationId xmlns:a16="http://schemas.microsoft.com/office/drawing/2014/main" id="{60EC2D7E-EAFC-F3CF-12DB-CF2239B1588B}"/>
              </a:ext>
            </a:extLst>
          </p:cNvPr>
          <p:cNvSpPr/>
          <p:nvPr/>
        </p:nvSpPr>
        <p:spPr>
          <a:xfrm>
            <a:off x="1896763" y="3903748"/>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err="1"/>
              <a:t>Iarsolav</a:t>
            </a:r>
            <a:endParaRPr lang="en-AU" dirty="0"/>
          </a:p>
        </p:txBody>
      </p:sp>
      <p:sp>
        <p:nvSpPr>
          <p:cNvPr id="7" name="Rectangle: Rounded Corners 6">
            <a:extLst>
              <a:ext uri="{FF2B5EF4-FFF2-40B4-BE49-F238E27FC236}">
                <a16:creationId xmlns:a16="http://schemas.microsoft.com/office/drawing/2014/main" id="{1B51B913-F9A7-A224-CF58-4F01AE7AAFD8}"/>
              </a:ext>
            </a:extLst>
          </p:cNvPr>
          <p:cNvSpPr/>
          <p:nvPr/>
        </p:nvSpPr>
        <p:spPr>
          <a:xfrm>
            <a:off x="8297297" y="3779507"/>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Amrit</a:t>
            </a:r>
          </a:p>
        </p:txBody>
      </p:sp>
      <p:sp>
        <p:nvSpPr>
          <p:cNvPr id="8" name="Rectangle: Rounded Corners 7">
            <a:extLst>
              <a:ext uri="{FF2B5EF4-FFF2-40B4-BE49-F238E27FC236}">
                <a16:creationId xmlns:a16="http://schemas.microsoft.com/office/drawing/2014/main" id="{7956560A-CFF7-679D-8526-BF4F046794B6}"/>
              </a:ext>
            </a:extLst>
          </p:cNvPr>
          <p:cNvSpPr/>
          <p:nvPr/>
        </p:nvSpPr>
        <p:spPr>
          <a:xfrm>
            <a:off x="9112125" y="2537651"/>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Patrick</a:t>
            </a: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C95E88BC-EDFB-4FEB-585A-7986BD632331}"/>
                  </a:ext>
                </a:extLst>
              </p:cNvPr>
              <p:cNvGraphicFramePr>
                <a:graphicFrameLocks noChangeAspect="1"/>
              </p:cNvGraphicFramePr>
              <p:nvPr>
                <p:extLst>
                  <p:ext uri="{D42A27DB-BD31-4B8C-83A1-F6EECF244321}">
                    <p14:modId xmlns:p14="http://schemas.microsoft.com/office/powerpoint/2010/main" val="4244233076"/>
                  </p:ext>
                </p:extLst>
              </p:nvPr>
            </p:nvGraphicFramePr>
            <p:xfrm>
              <a:off x="3231166" y="53068"/>
              <a:ext cx="5447169" cy="5447170"/>
            </p:xfrm>
            <a:graphic>
              <a:graphicData uri="http://schemas.microsoft.com/office/drawing/2017/model3d">
                <am3d:model3d r:embed="rId2">
                  <am3d:spPr>
                    <a:xfrm>
                      <a:off x="0" y="0"/>
                      <a:ext cx="5447169" cy="544717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226487" ay="-2362998" az="143834"/>
                    <am3d:postTrans dx="0" dy="0" dz="0"/>
                  </am3d:trans>
                  <am3d:raster rName="Office3DRenderer" rVer="16.0.8326">
                    <am3d:blip r:embed="rId3"/>
                  </am3d:raster>
                  <am3d:objViewport viewportSz="98087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C95E88BC-EDFB-4FEB-585A-7986BD632331}"/>
                  </a:ext>
                </a:extLst>
              </p:cNvPr>
              <p:cNvPicPr>
                <a:picLocks noGrp="1" noRot="1" noChangeAspect="1" noMove="1" noResize="1" noEditPoints="1" noAdjustHandles="1" noChangeArrowheads="1" noChangeShapeType="1" noCrop="1"/>
              </p:cNvPicPr>
              <p:nvPr/>
            </p:nvPicPr>
            <p:blipFill>
              <a:blip r:embed="rId3"/>
              <a:stretch>
                <a:fillRect/>
              </a:stretch>
            </p:blipFill>
            <p:spPr>
              <a:xfrm>
                <a:off x="3231166" y="53068"/>
                <a:ext cx="5447169" cy="5447170"/>
              </a:xfrm>
              <a:prstGeom prst="rect">
                <a:avLst/>
              </a:prstGeom>
            </p:spPr>
          </p:pic>
        </mc:Fallback>
      </mc:AlternateContent>
    </p:spTree>
    <p:extLst>
      <p:ext uri="{BB962C8B-B14F-4D97-AF65-F5344CB8AC3E}">
        <p14:creationId xmlns:p14="http://schemas.microsoft.com/office/powerpoint/2010/main" val="136927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544DDF-13AC-F041-C1E0-8C5ABA18BB74}"/>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A54AEFF7-0FA2-94AB-887F-74DE24530AF8}"/>
                  </a:ext>
                </a:extLst>
              </p:cNvPr>
              <p:cNvGraphicFramePr>
                <a:graphicFrameLocks noChangeAspect="1"/>
              </p:cNvGraphicFramePr>
              <p:nvPr>
                <p:extLst>
                  <p:ext uri="{D42A27DB-BD31-4B8C-83A1-F6EECF244321}">
                    <p14:modId xmlns:p14="http://schemas.microsoft.com/office/powerpoint/2010/main" val="3605382894"/>
                  </p:ext>
                </p:extLst>
              </p:nvPr>
            </p:nvGraphicFramePr>
            <p:xfrm>
              <a:off x="474015" y="376333"/>
              <a:ext cx="813862" cy="832789"/>
            </p:xfrm>
            <a:graphic>
              <a:graphicData uri="http://schemas.microsoft.com/office/drawing/2017/model3d">
                <am3d:model3d r:embed="rId2">
                  <am3d:spPr>
                    <a:xfrm>
                      <a:off x="0" y="0"/>
                      <a:ext cx="813862" cy="832789"/>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0456693" ay="-3843249" az="10491103"/>
                    <am3d:postTrans dx="0" dy="0" dz="0"/>
                  </am3d:trans>
                  <am3d:raster rName="Office3DRenderer" rVer="16.0.8326">
                    <am3d:blip r:embed="rId3"/>
                  </am3d:raster>
                  <am3d:objViewport viewportSz="13627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A54AEFF7-0FA2-94AB-887F-74DE24530AF8}"/>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5" y="376333"/>
                <a:ext cx="813862" cy="832789"/>
              </a:xfrm>
              <a:prstGeom prst="rect">
                <a:avLst/>
              </a:prstGeom>
            </p:spPr>
          </p:pic>
        </mc:Fallback>
      </mc:AlternateContent>
      <p:sp>
        <p:nvSpPr>
          <p:cNvPr id="10" name="TextBox 9">
            <a:extLst>
              <a:ext uri="{FF2B5EF4-FFF2-40B4-BE49-F238E27FC236}">
                <a16:creationId xmlns:a16="http://schemas.microsoft.com/office/drawing/2014/main" id="{19B2BF4B-CC03-1701-CE5A-3E74189D520C}"/>
              </a:ext>
            </a:extLst>
          </p:cNvPr>
          <p:cNvSpPr txBox="1"/>
          <p:nvPr/>
        </p:nvSpPr>
        <p:spPr>
          <a:xfrm>
            <a:off x="1360448" y="422280"/>
            <a:ext cx="10357537" cy="1077218"/>
          </a:xfrm>
          <a:prstGeom prst="rect">
            <a:avLst/>
          </a:prstGeom>
          <a:noFill/>
        </p:spPr>
        <p:txBody>
          <a:bodyPr wrap="square" rtlCol="0">
            <a:spAutoFit/>
          </a:bodyPr>
          <a:lstStyle/>
          <a:p>
            <a:r>
              <a:rPr lang="en-US" sz="3200" b="0" i="0" dirty="0">
                <a:solidFill>
                  <a:srgbClr val="E3E3E3"/>
                </a:solidFill>
                <a:effectLst/>
                <a:latin typeface="Roboto" panose="02000000000000000000" pitchFamily="2" charset="0"/>
              </a:rPr>
              <a:t>2. How does a planet’s orbit impact its temperature and potential habitability?(Mandeep)</a:t>
            </a:r>
          </a:p>
        </p:txBody>
      </p:sp>
      <p:sp>
        <p:nvSpPr>
          <p:cNvPr id="11" name="TextBox 10">
            <a:extLst>
              <a:ext uri="{FF2B5EF4-FFF2-40B4-BE49-F238E27FC236}">
                <a16:creationId xmlns:a16="http://schemas.microsoft.com/office/drawing/2014/main" id="{73A98CB8-02B2-B7B4-F63B-AACE8FFB4BFB}"/>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236609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6ED88E-6467-9A8F-600E-8D789B4AABDB}"/>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4EC75F81-7992-B636-1FA5-4FA429035B0E}"/>
                  </a:ext>
                </a:extLst>
              </p:cNvPr>
              <p:cNvGraphicFramePr>
                <a:graphicFrameLocks noChangeAspect="1"/>
              </p:cNvGraphicFramePr>
              <p:nvPr>
                <p:extLst>
                  <p:ext uri="{D42A27DB-BD31-4B8C-83A1-F6EECF244321}">
                    <p14:modId xmlns:p14="http://schemas.microsoft.com/office/powerpoint/2010/main" val="2944988741"/>
                  </p:ext>
                </p:extLst>
              </p:nvPr>
            </p:nvGraphicFramePr>
            <p:xfrm rot="4619092">
              <a:off x="474014" y="376332"/>
              <a:ext cx="813862" cy="832789"/>
            </p:xfrm>
            <a:graphic>
              <a:graphicData uri="http://schemas.microsoft.com/office/drawing/2017/model3d">
                <am3d:model3d r:embed="rId2">
                  <am3d:spPr>
                    <a:xfrm rot="4619092">
                      <a:off x="0" y="0"/>
                      <a:ext cx="813862" cy="832789"/>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266727" ay="-3345195" az="220626"/>
                    <am3d:postTrans dx="0" dy="0" dz="0"/>
                  </am3d:trans>
                  <am3d:raster rName="Office3DRenderer" rVer="16.0.8326">
                    <am3d:blip r:embed="rId3"/>
                  </am3d:raster>
                  <am3d:objViewport viewportSz="13627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4EC75F81-7992-B636-1FA5-4FA429035B0E}"/>
                  </a:ext>
                </a:extLst>
              </p:cNvPr>
              <p:cNvPicPr>
                <a:picLocks noGrp="1" noRot="1" noChangeAspect="1" noMove="1" noResize="1" noEditPoints="1" noAdjustHandles="1" noChangeArrowheads="1" noChangeShapeType="1" noCrop="1"/>
              </p:cNvPicPr>
              <p:nvPr/>
            </p:nvPicPr>
            <p:blipFill>
              <a:blip r:embed="rId3"/>
              <a:stretch>
                <a:fillRect/>
              </a:stretch>
            </p:blipFill>
            <p:spPr>
              <a:xfrm rot="4619092">
                <a:off x="474014" y="376332"/>
                <a:ext cx="813862" cy="832789"/>
              </a:xfrm>
              <a:prstGeom prst="rect">
                <a:avLst/>
              </a:prstGeom>
            </p:spPr>
          </p:pic>
        </mc:Fallback>
      </mc:AlternateContent>
      <p:sp>
        <p:nvSpPr>
          <p:cNvPr id="10" name="TextBox 9">
            <a:extLst>
              <a:ext uri="{FF2B5EF4-FFF2-40B4-BE49-F238E27FC236}">
                <a16:creationId xmlns:a16="http://schemas.microsoft.com/office/drawing/2014/main" id="{5E2E16AD-EB03-71E3-0A9E-007CA9930223}"/>
              </a:ext>
            </a:extLst>
          </p:cNvPr>
          <p:cNvSpPr txBox="1"/>
          <p:nvPr/>
        </p:nvSpPr>
        <p:spPr>
          <a:xfrm>
            <a:off x="1360448" y="422280"/>
            <a:ext cx="10357537" cy="2062103"/>
          </a:xfrm>
          <a:prstGeom prst="rect">
            <a:avLst/>
          </a:prstGeom>
          <a:noFill/>
        </p:spPr>
        <p:txBody>
          <a:bodyPr wrap="square" rtlCol="0">
            <a:spAutoFit/>
          </a:bodyPr>
          <a:lstStyle/>
          <a:p>
            <a:pPr>
              <a:buFont typeface="+mj-lt"/>
              <a:buAutoNum type="arabicPeriod"/>
            </a:pPr>
            <a:r>
              <a:rPr lang="en-US" sz="3200" b="0" i="0" dirty="0">
                <a:solidFill>
                  <a:srgbClr val="E3E3E3"/>
                </a:solidFill>
                <a:effectLst/>
                <a:latin typeface="Roboto" panose="02000000000000000000" pitchFamily="2" charset="0"/>
              </a:rPr>
              <a:t>Q1 &amp; Q2: Classify planets by insolation, temperature, mass, coordinates with regards of available planets (</a:t>
            </a:r>
            <a:r>
              <a:rPr lang="en-US" sz="3200" b="0" i="0" dirty="0" err="1">
                <a:solidFill>
                  <a:srgbClr val="E3E3E3"/>
                </a:solidFill>
                <a:effectLst/>
                <a:latin typeface="Roboto" panose="02000000000000000000" pitchFamily="2" charset="0"/>
              </a:rPr>
              <a:t>Iarsolav</a:t>
            </a:r>
            <a:r>
              <a:rPr lang="en-US" sz="3200" b="0" i="0" dirty="0">
                <a:solidFill>
                  <a:srgbClr val="E3E3E3"/>
                </a:solidFill>
                <a:effectLst/>
                <a:latin typeface="Roboto" panose="02000000000000000000" pitchFamily="2" charset="0"/>
              </a:rPr>
              <a:t>) Complete dataset, it'll be helpful to draw graphics with stars located across sphere (</a:t>
            </a:r>
            <a:r>
              <a:rPr lang="en-US" sz="3200" b="0" i="0" dirty="0" err="1">
                <a:solidFill>
                  <a:srgbClr val="E3E3E3"/>
                </a:solidFill>
                <a:effectLst/>
                <a:latin typeface="Roboto" panose="02000000000000000000" pitchFamily="2" charset="0"/>
              </a:rPr>
              <a:t>Iarsolav</a:t>
            </a:r>
            <a:r>
              <a:rPr lang="en-US" sz="3200" b="0" i="0" dirty="0">
                <a:solidFill>
                  <a:srgbClr val="E3E3E3"/>
                </a:solidFill>
                <a:effectLst/>
                <a:latin typeface="Roboto" panose="02000000000000000000" pitchFamily="2" charset="0"/>
              </a:rPr>
              <a:t>)</a:t>
            </a:r>
          </a:p>
        </p:txBody>
      </p:sp>
      <p:sp>
        <p:nvSpPr>
          <p:cNvPr id="11" name="TextBox 10">
            <a:extLst>
              <a:ext uri="{FF2B5EF4-FFF2-40B4-BE49-F238E27FC236}">
                <a16:creationId xmlns:a16="http://schemas.microsoft.com/office/drawing/2014/main" id="{686D3435-9D4E-1F3A-E56A-036E59E5F520}"/>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81986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E89C12-AAAD-4D7A-376F-533A66560935}"/>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339A789A-582D-FEA8-AF3E-69E9DE70FD0A}"/>
                  </a:ext>
                </a:extLst>
              </p:cNvPr>
              <p:cNvGraphicFramePr>
                <a:graphicFrameLocks noChangeAspect="1"/>
              </p:cNvGraphicFramePr>
              <p:nvPr>
                <p:extLst>
                  <p:ext uri="{D42A27DB-BD31-4B8C-83A1-F6EECF244321}">
                    <p14:modId xmlns:p14="http://schemas.microsoft.com/office/powerpoint/2010/main" val="38681845"/>
                  </p:ext>
                </p:extLst>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339A789A-582D-FEA8-AF3E-69E9DE70FD0A}"/>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10" name="TextBox 9">
            <a:extLst>
              <a:ext uri="{FF2B5EF4-FFF2-40B4-BE49-F238E27FC236}">
                <a16:creationId xmlns:a16="http://schemas.microsoft.com/office/drawing/2014/main" id="{27A2F183-A15F-D2D2-FB10-975A5CDD5A40}"/>
              </a:ext>
            </a:extLst>
          </p:cNvPr>
          <p:cNvSpPr txBox="1"/>
          <p:nvPr/>
        </p:nvSpPr>
        <p:spPr>
          <a:xfrm>
            <a:off x="1360448" y="422280"/>
            <a:ext cx="10357537" cy="2062103"/>
          </a:xfrm>
          <a:prstGeom prst="rect">
            <a:avLst/>
          </a:prstGeom>
          <a:noFill/>
        </p:spPr>
        <p:txBody>
          <a:bodyPr wrap="square" rtlCol="0">
            <a:spAutoFit/>
          </a:bodyPr>
          <a:lstStyle/>
          <a:p>
            <a:pPr>
              <a:buFont typeface="+mj-lt"/>
              <a:buAutoNum type="arabicPeriod"/>
            </a:pPr>
            <a:r>
              <a:rPr lang="en-US" sz="3200" b="0" i="0" dirty="0">
                <a:solidFill>
                  <a:srgbClr val="E3E3E3"/>
                </a:solidFill>
                <a:effectLst/>
                <a:latin typeface="Roboto" panose="02000000000000000000" pitchFamily="2" charset="0"/>
              </a:rPr>
              <a:t>Q1 &amp; Q2: Classify planets by insolation, temperature, mass, coordinates with regards of available planets (</a:t>
            </a:r>
            <a:r>
              <a:rPr lang="en-US" sz="3200" b="0" i="0" dirty="0" err="1">
                <a:solidFill>
                  <a:srgbClr val="E3E3E3"/>
                </a:solidFill>
                <a:effectLst/>
                <a:latin typeface="Roboto" panose="02000000000000000000" pitchFamily="2" charset="0"/>
              </a:rPr>
              <a:t>Iarsolav</a:t>
            </a:r>
            <a:r>
              <a:rPr lang="en-US" sz="3200" b="0" i="0" dirty="0">
                <a:solidFill>
                  <a:srgbClr val="E3E3E3"/>
                </a:solidFill>
                <a:effectLst/>
                <a:latin typeface="Roboto" panose="02000000000000000000" pitchFamily="2" charset="0"/>
              </a:rPr>
              <a:t>) Complete dataset, it'll be helpful to draw graphics with stars located across sphere (</a:t>
            </a:r>
            <a:r>
              <a:rPr lang="en-US" sz="3200" b="0" i="0" dirty="0" err="1">
                <a:solidFill>
                  <a:srgbClr val="E3E3E3"/>
                </a:solidFill>
                <a:effectLst/>
                <a:latin typeface="Roboto" panose="02000000000000000000" pitchFamily="2" charset="0"/>
              </a:rPr>
              <a:t>Iarsolav</a:t>
            </a:r>
            <a:r>
              <a:rPr lang="en-US" sz="3200" b="0" i="0" dirty="0">
                <a:solidFill>
                  <a:srgbClr val="E3E3E3"/>
                </a:solidFill>
                <a:effectLst/>
                <a:latin typeface="Roboto" panose="02000000000000000000" pitchFamily="2" charset="0"/>
              </a:rPr>
              <a:t>)</a:t>
            </a:r>
          </a:p>
        </p:txBody>
      </p:sp>
      <p:sp>
        <p:nvSpPr>
          <p:cNvPr id="11" name="TextBox 10">
            <a:extLst>
              <a:ext uri="{FF2B5EF4-FFF2-40B4-BE49-F238E27FC236}">
                <a16:creationId xmlns:a16="http://schemas.microsoft.com/office/drawing/2014/main" id="{EAD69FDA-14A6-E905-08E4-534D5B9283B3}"/>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260196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E87798-2F22-6936-2811-F8C0479DA166}"/>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158C41E8-8306-5178-030C-C75AA41A2345}"/>
                  </a:ext>
                </a:extLst>
              </p:cNvPr>
              <p:cNvGraphicFramePr>
                <a:graphicFrameLocks noChangeAspect="1"/>
              </p:cNvGraphicFramePr>
              <p:nvPr>
                <p:extLst>
                  <p:ext uri="{D42A27DB-BD31-4B8C-83A1-F6EECF244321}">
                    <p14:modId xmlns:p14="http://schemas.microsoft.com/office/powerpoint/2010/main" val="3723630263"/>
                  </p:ext>
                </p:extLst>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158C41E8-8306-5178-030C-C75AA41A2345}"/>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10" name="TextBox 9">
            <a:extLst>
              <a:ext uri="{FF2B5EF4-FFF2-40B4-BE49-F238E27FC236}">
                <a16:creationId xmlns:a16="http://schemas.microsoft.com/office/drawing/2014/main" id="{DC4CA388-73C5-9670-B8CA-419659CCD275}"/>
              </a:ext>
            </a:extLst>
          </p:cNvPr>
          <p:cNvSpPr txBox="1"/>
          <p:nvPr/>
        </p:nvSpPr>
        <p:spPr>
          <a:xfrm>
            <a:off x="1360448" y="422280"/>
            <a:ext cx="10357537" cy="4031873"/>
          </a:xfrm>
          <a:prstGeom prst="rect">
            <a:avLst/>
          </a:prstGeom>
          <a:noFill/>
        </p:spPr>
        <p:txBody>
          <a:bodyPr wrap="square" rtlCol="0">
            <a:spAutoFit/>
          </a:bodyPr>
          <a:lstStyle/>
          <a:p>
            <a:pPr>
              <a:buFont typeface="+mj-lt"/>
              <a:buAutoNum type="arabicPeriod"/>
            </a:pPr>
            <a:r>
              <a:rPr lang="en-US" sz="3200" b="0" i="0" dirty="0">
                <a:solidFill>
                  <a:srgbClr val="E3E3E3"/>
                </a:solidFill>
                <a:effectLst/>
                <a:latin typeface="Roboto" panose="02000000000000000000" pitchFamily="2" charset="0"/>
              </a:rPr>
              <a:t>Question 1: Can we identify groups of similar exoplanets? Analysis: Apply clustering algorithms (e.g., K-means, hierarchical clustering) to group planets with similar characteristics. Question 2: Can we classify planets into different categories (e.g., rocky planets, gas giants) based on their properties? Analysis: Use supervised learning algorithms to classify planets based on features such as mass, radius, and temperature.</a:t>
            </a:r>
          </a:p>
        </p:txBody>
      </p:sp>
      <p:sp>
        <p:nvSpPr>
          <p:cNvPr id="11" name="TextBox 10">
            <a:extLst>
              <a:ext uri="{FF2B5EF4-FFF2-40B4-BE49-F238E27FC236}">
                <a16:creationId xmlns:a16="http://schemas.microsoft.com/office/drawing/2014/main" id="{53EA925B-8356-44CD-0EAF-8036E4B4AA92}"/>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115956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B96949-9DC1-D695-DFA4-F58DA64B3BF0}"/>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E9B53B87-C69A-902B-96C0-93A09D77B277}"/>
                  </a:ext>
                </a:extLst>
              </p:cNvPr>
              <p:cNvGraphicFramePr>
                <a:graphicFrameLocks noChangeAspect="1"/>
              </p:cNvGraphicFramePr>
              <p:nvPr>
                <p:extLst>
                  <p:ext uri="{D42A27DB-BD31-4B8C-83A1-F6EECF244321}">
                    <p14:modId xmlns:p14="http://schemas.microsoft.com/office/powerpoint/2010/main" val="251241935"/>
                  </p:ext>
                </p:extLst>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E9B53B87-C69A-902B-96C0-93A09D77B277}"/>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10" name="TextBox 9">
            <a:extLst>
              <a:ext uri="{FF2B5EF4-FFF2-40B4-BE49-F238E27FC236}">
                <a16:creationId xmlns:a16="http://schemas.microsoft.com/office/drawing/2014/main" id="{C07CA065-7E2A-D264-80A4-B653D2B0355A}"/>
              </a:ext>
            </a:extLst>
          </p:cNvPr>
          <p:cNvSpPr txBox="1"/>
          <p:nvPr/>
        </p:nvSpPr>
        <p:spPr>
          <a:xfrm>
            <a:off x="1360448" y="422280"/>
            <a:ext cx="10357537" cy="4031873"/>
          </a:xfrm>
          <a:prstGeom prst="rect">
            <a:avLst/>
          </a:prstGeom>
          <a:noFill/>
        </p:spPr>
        <p:txBody>
          <a:bodyPr wrap="square" rtlCol="0">
            <a:spAutoFit/>
          </a:bodyPr>
          <a:lstStyle/>
          <a:p>
            <a:pPr>
              <a:buFont typeface="+mj-lt"/>
              <a:buAutoNum type="arabicPeriod"/>
            </a:pPr>
            <a:r>
              <a:rPr lang="en-US" sz="3200" b="0" i="0" dirty="0">
                <a:solidFill>
                  <a:srgbClr val="E3E3E3"/>
                </a:solidFill>
                <a:effectLst/>
                <a:latin typeface="Roboto" panose="02000000000000000000" pitchFamily="2" charset="0"/>
              </a:rPr>
              <a:t>Question 1: Can we identify groups of similar exoplanets? Analysis: Apply clustering algorithms (e.g., K-means, hierarchical clustering) to group planets with similar characteristics. Question 2: Can we classify planets into different categories (e.g., rocky planets, gas giants) based on their properties? Analysis: Use supervised learning algorithms to classify planets based on features such as mass, radius, and temperature.</a:t>
            </a:r>
          </a:p>
        </p:txBody>
      </p:sp>
      <p:sp>
        <p:nvSpPr>
          <p:cNvPr id="11" name="TextBox 10">
            <a:extLst>
              <a:ext uri="{FF2B5EF4-FFF2-40B4-BE49-F238E27FC236}">
                <a16:creationId xmlns:a16="http://schemas.microsoft.com/office/drawing/2014/main" id="{9CDBD735-E8C0-C7A9-C6D8-EA72C6084EDD}"/>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2036384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C46126-D79F-612D-4C98-F5FBCEDB8216}"/>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CF7C31C0-75C2-1F2C-4551-1D08674EC6F8}"/>
                  </a:ext>
                </a:extLst>
              </p:cNvPr>
              <p:cNvGraphicFramePr>
                <a:graphicFrameLocks noChangeAspect="1"/>
              </p:cNvGraphicFramePr>
              <p:nvPr>
                <p:extLst>
                  <p:ext uri="{D42A27DB-BD31-4B8C-83A1-F6EECF244321}">
                    <p14:modId xmlns:p14="http://schemas.microsoft.com/office/powerpoint/2010/main" val="2876805521"/>
                  </p:ext>
                </p:extLst>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CF7C31C0-75C2-1F2C-4551-1D08674EC6F8}"/>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10" name="TextBox 9">
            <a:extLst>
              <a:ext uri="{FF2B5EF4-FFF2-40B4-BE49-F238E27FC236}">
                <a16:creationId xmlns:a16="http://schemas.microsoft.com/office/drawing/2014/main" id="{EEBF68FD-6F0B-3512-59D1-F6EB91639BB7}"/>
              </a:ext>
            </a:extLst>
          </p:cNvPr>
          <p:cNvSpPr txBox="1"/>
          <p:nvPr/>
        </p:nvSpPr>
        <p:spPr>
          <a:xfrm>
            <a:off x="1360448" y="422280"/>
            <a:ext cx="10357537" cy="4031873"/>
          </a:xfrm>
          <a:prstGeom prst="rect">
            <a:avLst/>
          </a:prstGeom>
          <a:noFill/>
        </p:spPr>
        <p:txBody>
          <a:bodyPr wrap="square" rtlCol="0">
            <a:spAutoFit/>
          </a:bodyPr>
          <a:lstStyle/>
          <a:p>
            <a:pPr algn="l">
              <a:buFont typeface="+mj-lt"/>
              <a:buAutoNum type="arabicPeriod"/>
            </a:pPr>
            <a:r>
              <a:rPr lang="en-US" sz="3200" b="0" i="0" dirty="0">
                <a:solidFill>
                  <a:srgbClr val="E3E3E3"/>
                </a:solidFill>
                <a:effectLst/>
                <a:latin typeface="Roboto" panose="02000000000000000000" pitchFamily="2" charset="0"/>
              </a:rPr>
              <a:t>Is there a correlation between specific discovery facilities and the methods they use to detect exoplanets, and how does this impact the types of planets discovered?</a:t>
            </a:r>
          </a:p>
          <a:p>
            <a:pPr algn="l">
              <a:buFont typeface="+mj-lt"/>
              <a:buAutoNum type="arabicPeriod"/>
            </a:pPr>
            <a:r>
              <a:rPr lang="en-US" sz="3200" b="0" i="0" dirty="0">
                <a:solidFill>
                  <a:srgbClr val="E3E3E3"/>
                </a:solidFill>
                <a:effectLst/>
                <a:latin typeface="Roboto" panose="02000000000000000000" pitchFamily="2" charset="0"/>
              </a:rPr>
              <a:t>How does the distance of a planet host from its exoplanets influence the exoplanets' temperature, luminosity, and color, and what patterns emerge across different star-planet systems?</a:t>
            </a:r>
          </a:p>
        </p:txBody>
      </p:sp>
      <p:sp>
        <p:nvSpPr>
          <p:cNvPr id="11" name="TextBox 10">
            <a:extLst>
              <a:ext uri="{FF2B5EF4-FFF2-40B4-BE49-F238E27FC236}">
                <a16:creationId xmlns:a16="http://schemas.microsoft.com/office/drawing/2014/main" id="{CB315939-AB40-1CEB-9FD0-37396823B2C8}"/>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988708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30A813-E867-BC8D-ECA1-F2389672D819}"/>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E7BDCD59-E982-54BE-D2B0-5DF41E7CC063}"/>
                  </a:ext>
                </a:extLst>
              </p:cNvPr>
              <p:cNvGraphicFramePr>
                <a:graphicFrameLocks noChangeAspect="1"/>
              </p:cNvGraphicFramePr>
              <p:nvPr>
                <p:extLst>
                  <p:ext uri="{D42A27DB-BD31-4B8C-83A1-F6EECF244321}">
                    <p14:modId xmlns:p14="http://schemas.microsoft.com/office/powerpoint/2010/main" val="3540469596"/>
                  </p:ext>
                </p:extLst>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E7BDCD59-E982-54BE-D2B0-5DF41E7CC063}"/>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10" name="TextBox 9">
            <a:extLst>
              <a:ext uri="{FF2B5EF4-FFF2-40B4-BE49-F238E27FC236}">
                <a16:creationId xmlns:a16="http://schemas.microsoft.com/office/drawing/2014/main" id="{D9480D1F-E8E8-7490-E202-D49032094AD8}"/>
              </a:ext>
            </a:extLst>
          </p:cNvPr>
          <p:cNvSpPr txBox="1"/>
          <p:nvPr/>
        </p:nvSpPr>
        <p:spPr>
          <a:xfrm>
            <a:off x="1360448" y="422280"/>
            <a:ext cx="10357537" cy="4031873"/>
          </a:xfrm>
          <a:prstGeom prst="rect">
            <a:avLst/>
          </a:prstGeom>
          <a:noFill/>
        </p:spPr>
        <p:txBody>
          <a:bodyPr wrap="square" rtlCol="0">
            <a:spAutoFit/>
          </a:bodyPr>
          <a:lstStyle/>
          <a:p>
            <a:pPr algn="l">
              <a:buFont typeface="+mj-lt"/>
              <a:buAutoNum type="arabicPeriod"/>
            </a:pPr>
            <a:r>
              <a:rPr lang="en-US" sz="3200" b="0" i="0" dirty="0">
                <a:solidFill>
                  <a:srgbClr val="E3E3E3"/>
                </a:solidFill>
                <a:effectLst/>
                <a:latin typeface="Roboto" panose="02000000000000000000" pitchFamily="2" charset="0"/>
              </a:rPr>
              <a:t>Is there a correlation between specific discovery facilities and the methods they use to detect exoplanets, and how does this impact the types of planets discovered?</a:t>
            </a:r>
          </a:p>
          <a:p>
            <a:pPr algn="l">
              <a:buFont typeface="+mj-lt"/>
              <a:buAutoNum type="arabicPeriod"/>
            </a:pPr>
            <a:r>
              <a:rPr lang="en-US" sz="3200" b="0" i="0" dirty="0">
                <a:solidFill>
                  <a:srgbClr val="E3E3E3"/>
                </a:solidFill>
                <a:effectLst/>
                <a:latin typeface="Roboto" panose="02000000000000000000" pitchFamily="2" charset="0"/>
              </a:rPr>
              <a:t>How does the distance of a planet host from its exoplanets influence the exoplanets' temperature, luminosity, and color, and what patterns emerge across different star-planet systems?</a:t>
            </a:r>
          </a:p>
        </p:txBody>
      </p:sp>
      <p:sp>
        <p:nvSpPr>
          <p:cNvPr id="11" name="TextBox 10">
            <a:extLst>
              <a:ext uri="{FF2B5EF4-FFF2-40B4-BE49-F238E27FC236}">
                <a16:creationId xmlns:a16="http://schemas.microsoft.com/office/drawing/2014/main" id="{F4302DB4-7B32-6733-BE9A-9D0C459361C9}"/>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2867105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318476-39BB-83E1-E63B-081A03B9E535}"/>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FB7AA528-6DB6-DF3C-C017-4CC4565AE273}"/>
                  </a:ext>
                </a:extLst>
              </p:cNvPr>
              <p:cNvGraphicFramePr>
                <a:graphicFrameLocks noChangeAspect="1"/>
              </p:cNvGraphicFramePr>
              <p:nvPr>
                <p:extLst>
                  <p:ext uri="{D42A27DB-BD31-4B8C-83A1-F6EECF244321}">
                    <p14:modId xmlns:p14="http://schemas.microsoft.com/office/powerpoint/2010/main" val="4237078002"/>
                  </p:ext>
                </p:extLst>
              </p:nvPr>
            </p:nvGraphicFramePr>
            <p:xfrm>
              <a:off x="474014" y="376332"/>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860185" ay="-5108529" az="185473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FB7AA528-6DB6-DF3C-C017-4CC4565AE273}"/>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4" y="376332"/>
                <a:ext cx="813863" cy="832790"/>
              </a:xfrm>
              <a:prstGeom prst="rect">
                <a:avLst/>
              </a:prstGeom>
            </p:spPr>
          </p:pic>
        </mc:Fallback>
      </mc:AlternateContent>
      <p:sp>
        <p:nvSpPr>
          <p:cNvPr id="10" name="TextBox 9">
            <a:extLst>
              <a:ext uri="{FF2B5EF4-FFF2-40B4-BE49-F238E27FC236}">
                <a16:creationId xmlns:a16="http://schemas.microsoft.com/office/drawing/2014/main" id="{19084AC4-224C-4D48-FF93-A6B016E34F01}"/>
              </a:ext>
            </a:extLst>
          </p:cNvPr>
          <p:cNvSpPr txBox="1"/>
          <p:nvPr/>
        </p:nvSpPr>
        <p:spPr>
          <a:xfrm>
            <a:off x="1360448" y="422280"/>
            <a:ext cx="10357537" cy="584775"/>
          </a:xfrm>
          <a:prstGeom prst="rect">
            <a:avLst/>
          </a:prstGeom>
          <a:noFill/>
        </p:spPr>
        <p:txBody>
          <a:bodyPr wrap="square" rtlCol="0">
            <a:spAutoFit/>
          </a:bodyPr>
          <a:lstStyle/>
          <a:p>
            <a:pPr algn="l"/>
            <a:r>
              <a:rPr lang="en-US" sz="3200" b="0" i="0" dirty="0">
                <a:solidFill>
                  <a:srgbClr val="E3E3E3"/>
                </a:solidFill>
                <a:effectLst/>
                <a:latin typeface="Roboto" panose="02000000000000000000" pitchFamily="2" charset="0"/>
              </a:rPr>
              <a:t>Conclusion</a:t>
            </a:r>
          </a:p>
        </p:txBody>
      </p:sp>
      <p:sp>
        <p:nvSpPr>
          <p:cNvPr id="11" name="TextBox 10">
            <a:extLst>
              <a:ext uri="{FF2B5EF4-FFF2-40B4-BE49-F238E27FC236}">
                <a16:creationId xmlns:a16="http://schemas.microsoft.com/office/drawing/2014/main" id="{36BD8DBB-4813-D6C5-E07A-D43CC163C06C}"/>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1844833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35C0B1-A960-20B8-4C8F-37A5B1C2CC88}"/>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AB32C7FD-348E-6E68-C79A-9FDD7F9B54A5}"/>
                  </a:ext>
                </a:extLst>
              </p:cNvPr>
              <p:cNvGraphicFramePr>
                <a:graphicFrameLocks noChangeAspect="1"/>
              </p:cNvGraphicFramePr>
              <p:nvPr>
                <p:extLst>
                  <p:ext uri="{D42A27DB-BD31-4B8C-83A1-F6EECF244321}">
                    <p14:modId xmlns:p14="http://schemas.microsoft.com/office/powerpoint/2010/main" val="546911364"/>
                  </p:ext>
                </p:extLst>
              </p:nvPr>
            </p:nvGraphicFramePr>
            <p:xfrm>
              <a:off x="2538531" y="2143416"/>
              <a:ext cx="4256507" cy="4256508"/>
            </p:xfrm>
            <a:graphic>
              <a:graphicData uri="http://schemas.microsoft.com/office/drawing/2017/model3d">
                <am3d:model3d r:embed="rId2">
                  <am3d:spPr>
                    <a:xfrm>
                      <a:off x="0" y="0"/>
                      <a:ext cx="4256507" cy="4256508"/>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804373" ay="1350290" az="10487253"/>
                    <am3d:postTrans dx="0" dy="0" dz="0"/>
                  </am3d:trans>
                  <am3d:raster rName="Office3DRenderer" rVer="16.0.8326">
                    <am3d:blip r:embed="rId3"/>
                  </am3d:raster>
                  <am3d:objViewport viewportSz="76274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AB32C7FD-348E-6E68-C79A-9FDD7F9B54A5}"/>
                  </a:ext>
                </a:extLst>
              </p:cNvPr>
              <p:cNvPicPr>
                <a:picLocks noGrp="1" noRot="1" noChangeAspect="1" noMove="1" noResize="1" noEditPoints="1" noAdjustHandles="1" noChangeArrowheads="1" noChangeShapeType="1" noCrop="1"/>
              </p:cNvPicPr>
              <p:nvPr/>
            </p:nvPicPr>
            <p:blipFill>
              <a:blip r:embed="rId3"/>
              <a:stretch>
                <a:fillRect/>
              </a:stretch>
            </p:blipFill>
            <p:spPr>
              <a:xfrm>
                <a:off x="2538531" y="2143416"/>
                <a:ext cx="4256507" cy="4256508"/>
              </a:xfrm>
              <a:prstGeom prst="rect">
                <a:avLst/>
              </a:prstGeom>
            </p:spPr>
          </p:pic>
        </mc:Fallback>
      </mc:AlternateContent>
      <p:sp>
        <p:nvSpPr>
          <p:cNvPr id="10" name="TextBox 9">
            <a:extLst>
              <a:ext uri="{FF2B5EF4-FFF2-40B4-BE49-F238E27FC236}">
                <a16:creationId xmlns:a16="http://schemas.microsoft.com/office/drawing/2014/main" id="{EBEF3E1A-AE95-139F-7075-BC05A7325C8C}"/>
              </a:ext>
            </a:extLst>
          </p:cNvPr>
          <p:cNvSpPr txBox="1"/>
          <p:nvPr/>
        </p:nvSpPr>
        <p:spPr>
          <a:xfrm>
            <a:off x="7449015" y="2844225"/>
            <a:ext cx="2330605" cy="584775"/>
          </a:xfrm>
          <a:prstGeom prst="rect">
            <a:avLst/>
          </a:prstGeom>
          <a:noFill/>
        </p:spPr>
        <p:txBody>
          <a:bodyPr wrap="square" rtlCol="0">
            <a:spAutoFit/>
          </a:bodyPr>
          <a:lstStyle/>
          <a:p>
            <a:pPr algn="l"/>
            <a:r>
              <a:rPr lang="en-US" sz="3200" dirty="0">
                <a:solidFill>
                  <a:srgbClr val="E3E3E3"/>
                </a:solidFill>
                <a:latin typeface="Roboto" panose="02000000000000000000" pitchFamily="2" charset="0"/>
              </a:rPr>
              <a:t>Thank you!</a:t>
            </a:r>
            <a:endParaRPr lang="en-US" sz="3200" b="0" i="0" dirty="0">
              <a:solidFill>
                <a:srgbClr val="E3E3E3"/>
              </a:solidFill>
              <a:effectLst/>
              <a:latin typeface="Roboto" panose="02000000000000000000" pitchFamily="2" charset="0"/>
            </a:endParaRPr>
          </a:p>
        </p:txBody>
      </p:sp>
      <p:sp>
        <p:nvSpPr>
          <p:cNvPr id="11" name="TextBox 10">
            <a:extLst>
              <a:ext uri="{FF2B5EF4-FFF2-40B4-BE49-F238E27FC236}">
                <a16:creationId xmlns:a16="http://schemas.microsoft.com/office/drawing/2014/main" id="{9F1550E2-5A4E-BDDD-1A01-5CD7D8D60FE2}"/>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2222191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3BB380-46A4-CD8D-4884-92C12D82DEC2}"/>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95267CF-913D-D7AF-C10A-600F0B5A5F64}"/>
              </a:ext>
            </a:extLst>
          </p:cNvPr>
          <p:cNvSpPr/>
          <p:nvPr/>
        </p:nvSpPr>
        <p:spPr>
          <a:xfrm>
            <a:off x="1383807" y="5948448"/>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Mandeep</a:t>
            </a:r>
          </a:p>
        </p:txBody>
      </p:sp>
      <p:sp>
        <p:nvSpPr>
          <p:cNvPr id="6" name="Rectangle: Rounded Corners 5">
            <a:extLst>
              <a:ext uri="{FF2B5EF4-FFF2-40B4-BE49-F238E27FC236}">
                <a16:creationId xmlns:a16="http://schemas.microsoft.com/office/drawing/2014/main" id="{606839B5-1275-8939-8805-63D275751EDB}"/>
              </a:ext>
            </a:extLst>
          </p:cNvPr>
          <p:cNvSpPr/>
          <p:nvPr/>
        </p:nvSpPr>
        <p:spPr>
          <a:xfrm>
            <a:off x="3623068" y="5981299"/>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err="1"/>
              <a:t>Iarsolav</a:t>
            </a:r>
            <a:endParaRPr lang="en-AU" dirty="0"/>
          </a:p>
        </p:txBody>
      </p:sp>
      <p:sp>
        <p:nvSpPr>
          <p:cNvPr id="7" name="Rectangle: Rounded Corners 6">
            <a:extLst>
              <a:ext uri="{FF2B5EF4-FFF2-40B4-BE49-F238E27FC236}">
                <a16:creationId xmlns:a16="http://schemas.microsoft.com/office/drawing/2014/main" id="{DD268F73-5ED8-E2FC-9A65-E4C8B07BA6FB}"/>
              </a:ext>
            </a:extLst>
          </p:cNvPr>
          <p:cNvSpPr/>
          <p:nvPr/>
        </p:nvSpPr>
        <p:spPr>
          <a:xfrm>
            <a:off x="6156263" y="5933052"/>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Amrit</a:t>
            </a:r>
          </a:p>
        </p:txBody>
      </p:sp>
      <p:sp>
        <p:nvSpPr>
          <p:cNvPr id="8" name="Rectangle: Rounded Corners 7">
            <a:extLst>
              <a:ext uri="{FF2B5EF4-FFF2-40B4-BE49-F238E27FC236}">
                <a16:creationId xmlns:a16="http://schemas.microsoft.com/office/drawing/2014/main" id="{6F68C740-5BFC-236B-EEE3-411AADE14606}"/>
              </a:ext>
            </a:extLst>
          </p:cNvPr>
          <p:cNvSpPr/>
          <p:nvPr/>
        </p:nvSpPr>
        <p:spPr>
          <a:xfrm>
            <a:off x="8689458" y="5948449"/>
            <a:ext cx="1494263" cy="478003"/>
          </a:xfrm>
          <a:prstGeom prst="roundRect">
            <a:avLst/>
          </a:prstGeom>
          <a:pattFill prst="pct10">
            <a:fgClr>
              <a:srgbClr val="0070C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Patrick</a:t>
            </a: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9EB24817-22DE-4B44-4003-0FBE13164793}"/>
                  </a:ext>
                </a:extLst>
              </p:cNvPr>
              <p:cNvGraphicFramePr>
                <a:graphicFrameLocks noChangeAspect="1"/>
              </p:cNvGraphicFramePr>
              <p:nvPr>
                <p:extLst>
                  <p:ext uri="{D42A27DB-BD31-4B8C-83A1-F6EECF244321}">
                    <p14:modId xmlns:p14="http://schemas.microsoft.com/office/powerpoint/2010/main" val="23743065"/>
                  </p:ext>
                </p:extLst>
              </p:nvPr>
            </p:nvGraphicFramePr>
            <p:xfrm>
              <a:off x="698410" y="476827"/>
              <a:ext cx="4033822" cy="4033822"/>
            </p:xfrm>
            <a:graphic>
              <a:graphicData uri="http://schemas.microsoft.com/office/drawing/2017/model3d">
                <am3d:model3d r:embed="rId2">
                  <am3d:spPr>
                    <a:xfrm>
                      <a:off x="0" y="0"/>
                      <a:ext cx="4033822" cy="4033822"/>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48642" ay="-1443425" az="-19833"/>
                    <am3d:postTrans dx="0" dy="0" dz="0"/>
                  </am3d:trans>
                  <am3d:raster rName="Office3DRenderer" rVer="16.0.8326">
                    <am3d:blip r:embed="rId3"/>
                  </am3d:raster>
                  <am3d:objViewport viewportSz="72304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9EB24817-22DE-4B44-4003-0FBE13164793}"/>
                  </a:ext>
                </a:extLst>
              </p:cNvPr>
              <p:cNvPicPr>
                <a:picLocks noGrp="1" noRot="1" noChangeAspect="1" noMove="1" noResize="1" noEditPoints="1" noAdjustHandles="1" noChangeArrowheads="1" noChangeShapeType="1" noCrop="1"/>
              </p:cNvPicPr>
              <p:nvPr/>
            </p:nvPicPr>
            <p:blipFill>
              <a:blip r:embed="rId3"/>
              <a:stretch>
                <a:fillRect/>
              </a:stretch>
            </p:blipFill>
            <p:spPr>
              <a:xfrm>
                <a:off x="698410" y="476827"/>
                <a:ext cx="4033822" cy="4033822"/>
              </a:xfrm>
              <a:prstGeom prst="rect">
                <a:avLst/>
              </a:prstGeom>
            </p:spPr>
          </p:pic>
        </mc:Fallback>
      </mc:AlternateContent>
      <p:sp>
        <p:nvSpPr>
          <p:cNvPr id="3" name="Rectangle 2">
            <a:extLst>
              <a:ext uri="{FF2B5EF4-FFF2-40B4-BE49-F238E27FC236}">
                <a16:creationId xmlns:a16="http://schemas.microsoft.com/office/drawing/2014/main" id="{062E3E14-08A8-5EF7-9CC9-6104B1ECC796}"/>
              </a:ext>
            </a:extLst>
          </p:cNvPr>
          <p:cNvSpPr/>
          <p:nvPr/>
        </p:nvSpPr>
        <p:spPr>
          <a:xfrm>
            <a:off x="5355787" y="837452"/>
            <a:ext cx="5918608" cy="2308324"/>
          </a:xfrm>
          <a:prstGeom prst="rect">
            <a:avLst/>
          </a:prstGeom>
          <a:noFill/>
        </p:spPr>
        <p:txBody>
          <a:bodyPr wrap="none" lIns="91440" tIns="45720" rIns="91440" bIns="45720">
            <a:spAutoFit/>
          </a:bodyPr>
          <a:lstStyle/>
          <a:p>
            <a:pPr algn="ctr"/>
            <a:r>
              <a:rPr lang="en-US" sz="88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ExoPredict</a:t>
            </a:r>
            <a:endParaRPr lang="en-US" sz="8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Classifying and Predicting</a:t>
            </a:r>
          </a:p>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Exoplanet Characteristics</a:t>
            </a:r>
          </a:p>
        </p:txBody>
      </p:sp>
    </p:spTree>
    <p:extLst>
      <p:ext uri="{BB962C8B-B14F-4D97-AF65-F5344CB8AC3E}">
        <p14:creationId xmlns:p14="http://schemas.microsoft.com/office/powerpoint/2010/main" val="3468112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8A488A-B4BF-FE15-EFED-DDFC43B55FC0}"/>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A5C8811C-D43F-3391-787F-3B44AD7A3632}"/>
                  </a:ext>
                </a:extLst>
              </p:cNvPr>
              <p:cNvGraphicFramePr>
                <a:graphicFrameLocks noChangeAspect="1"/>
              </p:cNvGraphicFramePr>
              <p:nvPr>
                <p:extLst>
                  <p:ext uri="{D42A27DB-BD31-4B8C-83A1-F6EECF244321}">
                    <p14:modId xmlns:p14="http://schemas.microsoft.com/office/powerpoint/2010/main" val="3054150731"/>
                  </p:ext>
                </p:extLst>
              </p:nvPr>
            </p:nvGraphicFramePr>
            <p:xfrm>
              <a:off x="574376" y="487845"/>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6247847" ay="-61135" az="242422"/>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A5C8811C-D43F-3391-787F-3B44AD7A3632}"/>
                  </a:ext>
                </a:extLst>
              </p:cNvPr>
              <p:cNvPicPr>
                <a:picLocks noGrp="1" noRot="1" noChangeAspect="1" noMove="1" noResize="1" noEditPoints="1" noAdjustHandles="1" noChangeArrowheads="1" noChangeShapeType="1" noCrop="1"/>
              </p:cNvPicPr>
              <p:nvPr/>
            </p:nvPicPr>
            <p:blipFill>
              <a:blip r:embed="rId3"/>
              <a:stretch>
                <a:fillRect/>
              </a:stretch>
            </p:blipFill>
            <p:spPr>
              <a:xfrm>
                <a:off x="574376" y="487845"/>
                <a:ext cx="813863" cy="832790"/>
              </a:xfrm>
              <a:prstGeom prst="rect">
                <a:avLst/>
              </a:prstGeom>
            </p:spPr>
          </p:pic>
        </mc:Fallback>
      </mc:AlternateContent>
      <p:sp>
        <p:nvSpPr>
          <p:cNvPr id="10" name="TextBox 9">
            <a:extLst>
              <a:ext uri="{FF2B5EF4-FFF2-40B4-BE49-F238E27FC236}">
                <a16:creationId xmlns:a16="http://schemas.microsoft.com/office/drawing/2014/main" id="{F56C7114-9E74-87C7-3728-B4509DFF8ACF}"/>
              </a:ext>
            </a:extLst>
          </p:cNvPr>
          <p:cNvSpPr txBox="1"/>
          <p:nvPr/>
        </p:nvSpPr>
        <p:spPr>
          <a:xfrm>
            <a:off x="1616928" y="611852"/>
            <a:ext cx="2071401" cy="584775"/>
          </a:xfrm>
          <a:prstGeom prst="rect">
            <a:avLst/>
          </a:prstGeom>
          <a:noFill/>
        </p:spPr>
        <p:txBody>
          <a:bodyPr wrap="none" rtlCol="0">
            <a:spAutoFit/>
          </a:bodyPr>
          <a:lstStyle/>
          <a:p>
            <a:r>
              <a:rPr lang="en-AU" sz="3200" b="1" dirty="0"/>
              <a:t>Overview</a:t>
            </a:r>
          </a:p>
        </p:txBody>
      </p:sp>
      <p:sp>
        <p:nvSpPr>
          <p:cNvPr id="11" name="TextBox 10">
            <a:extLst>
              <a:ext uri="{FF2B5EF4-FFF2-40B4-BE49-F238E27FC236}">
                <a16:creationId xmlns:a16="http://schemas.microsoft.com/office/drawing/2014/main" id="{504B8BA9-7D3B-E9E9-272D-13BF7FC53A99}"/>
              </a:ext>
            </a:extLst>
          </p:cNvPr>
          <p:cNvSpPr txBox="1"/>
          <p:nvPr/>
        </p:nvSpPr>
        <p:spPr>
          <a:xfrm>
            <a:off x="1616927" y="1597729"/>
            <a:ext cx="10136457" cy="3600986"/>
          </a:xfrm>
          <a:prstGeom prst="rect">
            <a:avLst/>
          </a:prstGeom>
          <a:noFill/>
        </p:spPr>
        <p:txBody>
          <a:bodyPr wrap="square" rtlCol="0">
            <a:spAutoFit/>
          </a:bodyPr>
          <a:lstStyle/>
          <a:p>
            <a:r>
              <a:rPr lang="en-US" sz="2400" dirty="0"/>
              <a:t>The 76th International NASA Conference, scheduled to be held in Sydney in 2025, marks a significant milestone for the country and serves as an inspiring catalyst for exploration in space science and technology.</a:t>
            </a:r>
          </a:p>
          <a:p>
            <a:endParaRPr lang="en-US" sz="2400" dirty="0"/>
          </a:p>
          <a:p>
            <a:r>
              <a:rPr lang="en-US" sz="2400" dirty="0"/>
              <a:t>By utilizing advanced analytics, we aim to contribute a data-driven perspective to the exciting developments surrounding this prestigious event.</a:t>
            </a:r>
            <a:endParaRPr lang="en-AU" sz="2400" dirty="0"/>
          </a:p>
          <a:p>
            <a:endParaRPr lang="en-AU" dirty="0"/>
          </a:p>
          <a:p>
            <a:endParaRPr lang="en-AU" dirty="0"/>
          </a:p>
        </p:txBody>
      </p:sp>
    </p:spTree>
    <p:extLst>
      <p:ext uri="{BB962C8B-B14F-4D97-AF65-F5344CB8AC3E}">
        <p14:creationId xmlns:p14="http://schemas.microsoft.com/office/powerpoint/2010/main" val="3501014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EEB26B-71BE-7675-E34A-E317ACB59E75}"/>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935618D5-366B-8B8A-8219-4FE279169895}"/>
                  </a:ext>
                </a:extLst>
              </p:cNvPr>
              <p:cNvGraphicFramePr>
                <a:graphicFrameLocks noChangeAspect="1"/>
              </p:cNvGraphicFramePr>
              <p:nvPr>
                <p:extLst>
                  <p:ext uri="{D42A27DB-BD31-4B8C-83A1-F6EECF244321}">
                    <p14:modId xmlns:p14="http://schemas.microsoft.com/office/powerpoint/2010/main" val="4030185875"/>
                  </p:ext>
                </p:extLst>
              </p:nvPr>
            </p:nvGraphicFramePr>
            <p:xfrm>
              <a:off x="474015" y="376333"/>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y="-4200001"/>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935618D5-366B-8B8A-8219-4FE279169895}"/>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5" y="376333"/>
                <a:ext cx="813863" cy="832790"/>
              </a:xfrm>
              <a:prstGeom prst="rect">
                <a:avLst/>
              </a:prstGeom>
            </p:spPr>
          </p:pic>
        </mc:Fallback>
      </mc:AlternateContent>
      <p:sp>
        <p:nvSpPr>
          <p:cNvPr id="10" name="TextBox 9">
            <a:extLst>
              <a:ext uri="{FF2B5EF4-FFF2-40B4-BE49-F238E27FC236}">
                <a16:creationId xmlns:a16="http://schemas.microsoft.com/office/drawing/2014/main" id="{ABA984EC-03DD-C6DE-4BB4-72D6AC928E2F}"/>
              </a:ext>
            </a:extLst>
          </p:cNvPr>
          <p:cNvSpPr txBox="1"/>
          <p:nvPr/>
        </p:nvSpPr>
        <p:spPr>
          <a:xfrm>
            <a:off x="1360448" y="422280"/>
            <a:ext cx="2576346" cy="584775"/>
          </a:xfrm>
          <a:prstGeom prst="rect">
            <a:avLst/>
          </a:prstGeom>
          <a:noFill/>
        </p:spPr>
        <p:txBody>
          <a:bodyPr wrap="none" rtlCol="0">
            <a:spAutoFit/>
          </a:bodyPr>
          <a:lstStyle/>
          <a:p>
            <a:r>
              <a:rPr lang="en-AU" sz="3200" b="1" dirty="0"/>
              <a:t>Introduction</a:t>
            </a:r>
          </a:p>
        </p:txBody>
      </p:sp>
      <p:sp>
        <p:nvSpPr>
          <p:cNvPr id="11" name="TextBox 10">
            <a:extLst>
              <a:ext uri="{FF2B5EF4-FFF2-40B4-BE49-F238E27FC236}">
                <a16:creationId xmlns:a16="http://schemas.microsoft.com/office/drawing/2014/main" id="{8B0A8AD1-D706-F651-F8A1-232607141DE7}"/>
              </a:ext>
            </a:extLst>
          </p:cNvPr>
          <p:cNvSpPr txBox="1"/>
          <p:nvPr/>
        </p:nvSpPr>
        <p:spPr>
          <a:xfrm>
            <a:off x="1516567" y="1402457"/>
            <a:ext cx="9389326" cy="2369880"/>
          </a:xfrm>
          <a:prstGeom prst="rect">
            <a:avLst/>
          </a:prstGeom>
          <a:noFill/>
        </p:spPr>
        <p:txBody>
          <a:bodyPr wrap="square" rtlCol="0">
            <a:spAutoFit/>
          </a:bodyPr>
          <a:lstStyle/>
          <a:p>
            <a:r>
              <a:rPr lang="en-US" sz="2800" dirty="0"/>
              <a:t>In this presentation, we delve into a comprehensive dataset connected to the conference, leveraging data analytics to uncover valuable insights.</a:t>
            </a:r>
          </a:p>
          <a:p>
            <a:endParaRPr lang="en-AU" sz="2800" dirty="0"/>
          </a:p>
          <a:p>
            <a:endParaRPr lang="en-AU" dirty="0"/>
          </a:p>
          <a:p>
            <a:endParaRPr lang="en-AU" dirty="0"/>
          </a:p>
        </p:txBody>
      </p:sp>
    </p:spTree>
    <p:extLst>
      <p:ext uri="{BB962C8B-B14F-4D97-AF65-F5344CB8AC3E}">
        <p14:creationId xmlns:p14="http://schemas.microsoft.com/office/powerpoint/2010/main" val="200411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C45D07-8525-8E83-6616-A55FB6543D3B}"/>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162F0ADF-D5BF-6B60-FA32-AF9FE7999B92}"/>
                  </a:ext>
                </a:extLst>
              </p:cNvPr>
              <p:cNvGraphicFramePr>
                <a:graphicFrameLocks noChangeAspect="1"/>
              </p:cNvGraphicFramePr>
              <p:nvPr/>
            </p:nvGraphicFramePr>
            <p:xfrm>
              <a:off x="474015" y="376333"/>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y="-4200001"/>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162F0ADF-D5BF-6B60-FA32-AF9FE7999B92}"/>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5" y="376333"/>
                <a:ext cx="813863" cy="832790"/>
              </a:xfrm>
              <a:prstGeom prst="rect">
                <a:avLst/>
              </a:prstGeom>
            </p:spPr>
          </p:pic>
        </mc:Fallback>
      </mc:AlternateContent>
      <p:sp>
        <p:nvSpPr>
          <p:cNvPr id="10" name="TextBox 9">
            <a:extLst>
              <a:ext uri="{FF2B5EF4-FFF2-40B4-BE49-F238E27FC236}">
                <a16:creationId xmlns:a16="http://schemas.microsoft.com/office/drawing/2014/main" id="{D3ECE447-41B1-290B-3A80-41F2EA7ABCDA}"/>
              </a:ext>
            </a:extLst>
          </p:cNvPr>
          <p:cNvSpPr txBox="1"/>
          <p:nvPr/>
        </p:nvSpPr>
        <p:spPr>
          <a:xfrm>
            <a:off x="1360448" y="422280"/>
            <a:ext cx="2576346" cy="584775"/>
          </a:xfrm>
          <a:prstGeom prst="rect">
            <a:avLst/>
          </a:prstGeom>
          <a:noFill/>
        </p:spPr>
        <p:txBody>
          <a:bodyPr wrap="none" rtlCol="0">
            <a:spAutoFit/>
          </a:bodyPr>
          <a:lstStyle/>
          <a:p>
            <a:r>
              <a:rPr lang="en-AU" sz="3200" b="1" dirty="0"/>
              <a:t>Introduction</a:t>
            </a:r>
          </a:p>
        </p:txBody>
      </p:sp>
      <p:sp>
        <p:nvSpPr>
          <p:cNvPr id="11" name="TextBox 10">
            <a:extLst>
              <a:ext uri="{FF2B5EF4-FFF2-40B4-BE49-F238E27FC236}">
                <a16:creationId xmlns:a16="http://schemas.microsoft.com/office/drawing/2014/main" id="{064EE1BA-6BFA-5D2B-B625-668F479A09F3}"/>
              </a:ext>
            </a:extLst>
          </p:cNvPr>
          <p:cNvSpPr txBox="1"/>
          <p:nvPr/>
        </p:nvSpPr>
        <p:spPr>
          <a:xfrm>
            <a:off x="1516567" y="1402457"/>
            <a:ext cx="9244360" cy="3662541"/>
          </a:xfrm>
          <a:prstGeom prst="rect">
            <a:avLst/>
          </a:prstGeom>
          <a:noFill/>
        </p:spPr>
        <p:txBody>
          <a:bodyPr wrap="square" rtlCol="0">
            <a:spAutoFit/>
          </a:bodyPr>
          <a:lstStyle/>
          <a:p>
            <a:r>
              <a:rPr lang="en-AU" sz="2800" dirty="0"/>
              <a:t>As the name suggests, we tried to play with dataset collected by NASA over the years about some fascinating star systems around us and the planets orbiting around those stars, also known as Exoplanets. We hope to quench our thirst of knowledge by analysing these datasets.</a:t>
            </a:r>
          </a:p>
          <a:p>
            <a:endParaRPr lang="en-AU" sz="2800" dirty="0"/>
          </a:p>
          <a:p>
            <a:endParaRPr lang="en-AU" dirty="0"/>
          </a:p>
          <a:p>
            <a:endParaRPr lang="en-AU" dirty="0"/>
          </a:p>
        </p:txBody>
      </p:sp>
    </p:spTree>
    <p:extLst>
      <p:ext uri="{BB962C8B-B14F-4D97-AF65-F5344CB8AC3E}">
        <p14:creationId xmlns:p14="http://schemas.microsoft.com/office/powerpoint/2010/main" val="291507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CD8287-3AF5-E83C-52CA-A74C4E888F8D}"/>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708B3AB3-BA3B-E967-F336-3ADBB34F460C}"/>
                  </a:ext>
                </a:extLst>
              </p:cNvPr>
              <p:cNvGraphicFramePr>
                <a:graphicFrameLocks noChangeAspect="1"/>
              </p:cNvGraphicFramePr>
              <p:nvPr>
                <p:extLst>
                  <p:ext uri="{D42A27DB-BD31-4B8C-83A1-F6EECF244321}">
                    <p14:modId xmlns:p14="http://schemas.microsoft.com/office/powerpoint/2010/main" val="1253048747"/>
                  </p:ext>
                </p:extLst>
              </p:nvPr>
            </p:nvGraphicFramePr>
            <p:xfrm>
              <a:off x="474015" y="376333"/>
              <a:ext cx="813862" cy="832789"/>
            </p:xfrm>
            <a:graphic>
              <a:graphicData uri="http://schemas.microsoft.com/office/drawing/2017/model3d">
                <am3d:model3d r:embed="rId2">
                  <am3d:spPr>
                    <a:xfrm>
                      <a:off x="0" y="0"/>
                      <a:ext cx="813862" cy="832789"/>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0799999" ay="-3699998" az="-10799998"/>
                    <am3d:postTrans dx="0" dy="0" dz="0"/>
                  </am3d:trans>
                  <am3d:raster rName="Office3DRenderer" rVer="16.0.8326">
                    <am3d:blip r:embed="rId3"/>
                  </am3d:raster>
                  <am3d:objViewport viewportSz="13627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708B3AB3-BA3B-E967-F336-3ADBB34F460C}"/>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5" y="376333"/>
                <a:ext cx="813862" cy="832789"/>
              </a:xfrm>
              <a:prstGeom prst="rect">
                <a:avLst/>
              </a:prstGeom>
            </p:spPr>
          </p:pic>
        </mc:Fallback>
      </mc:AlternateContent>
      <p:sp>
        <p:nvSpPr>
          <p:cNvPr id="10" name="TextBox 9">
            <a:extLst>
              <a:ext uri="{FF2B5EF4-FFF2-40B4-BE49-F238E27FC236}">
                <a16:creationId xmlns:a16="http://schemas.microsoft.com/office/drawing/2014/main" id="{F46F0874-03C2-6E12-1100-65BBF713AF08}"/>
              </a:ext>
            </a:extLst>
          </p:cNvPr>
          <p:cNvSpPr txBox="1"/>
          <p:nvPr/>
        </p:nvSpPr>
        <p:spPr>
          <a:xfrm>
            <a:off x="1360448" y="422280"/>
            <a:ext cx="2379177" cy="584775"/>
          </a:xfrm>
          <a:prstGeom prst="rect">
            <a:avLst/>
          </a:prstGeom>
          <a:noFill/>
        </p:spPr>
        <p:txBody>
          <a:bodyPr wrap="none" rtlCol="0">
            <a:spAutoFit/>
          </a:bodyPr>
          <a:lstStyle/>
          <a:p>
            <a:r>
              <a:rPr lang="en-AU" sz="3200" b="1" dirty="0"/>
              <a:t>ETL Process</a:t>
            </a:r>
          </a:p>
        </p:txBody>
      </p:sp>
      <p:sp>
        <p:nvSpPr>
          <p:cNvPr id="11" name="TextBox 10">
            <a:extLst>
              <a:ext uri="{FF2B5EF4-FFF2-40B4-BE49-F238E27FC236}">
                <a16:creationId xmlns:a16="http://schemas.microsoft.com/office/drawing/2014/main" id="{964AD893-C1F1-41D8-0435-22157325AF6B}"/>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147805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5129EF-CE6C-DF1F-B430-C297D65FB268}"/>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29537B04-3E79-FCE6-C219-073314440506}"/>
                  </a:ext>
                </a:extLst>
              </p:cNvPr>
              <p:cNvGraphicFramePr>
                <a:graphicFrameLocks noChangeAspect="1"/>
              </p:cNvGraphicFramePr>
              <p:nvPr>
                <p:extLst>
                  <p:ext uri="{D42A27DB-BD31-4B8C-83A1-F6EECF244321}">
                    <p14:modId xmlns:p14="http://schemas.microsoft.com/office/powerpoint/2010/main" val="891972454"/>
                  </p:ext>
                </p:extLst>
              </p:nvPr>
            </p:nvGraphicFramePr>
            <p:xfrm>
              <a:off x="474013" y="376331"/>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0449071" ay="-249915" az="10774428"/>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29537B04-3E79-FCE6-C219-073314440506}"/>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3" y="376331"/>
                <a:ext cx="813863" cy="832790"/>
              </a:xfrm>
              <a:prstGeom prst="rect">
                <a:avLst/>
              </a:prstGeom>
            </p:spPr>
          </p:pic>
        </mc:Fallback>
      </mc:AlternateContent>
      <p:sp>
        <p:nvSpPr>
          <p:cNvPr id="10" name="TextBox 9">
            <a:extLst>
              <a:ext uri="{FF2B5EF4-FFF2-40B4-BE49-F238E27FC236}">
                <a16:creationId xmlns:a16="http://schemas.microsoft.com/office/drawing/2014/main" id="{14C39E75-2CCA-57F3-7F67-87D9E9A12464}"/>
              </a:ext>
            </a:extLst>
          </p:cNvPr>
          <p:cNvSpPr txBox="1"/>
          <p:nvPr/>
        </p:nvSpPr>
        <p:spPr>
          <a:xfrm>
            <a:off x="1360448" y="422280"/>
            <a:ext cx="2869696" cy="584775"/>
          </a:xfrm>
          <a:prstGeom prst="rect">
            <a:avLst/>
          </a:prstGeom>
          <a:noFill/>
        </p:spPr>
        <p:txBody>
          <a:bodyPr wrap="none" rtlCol="0">
            <a:spAutoFit/>
          </a:bodyPr>
          <a:lstStyle/>
          <a:p>
            <a:r>
              <a:rPr lang="en-AU" sz="3200" b="1" dirty="0"/>
              <a:t>Data Analysis</a:t>
            </a:r>
          </a:p>
        </p:txBody>
      </p:sp>
      <p:sp>
        <p:nvSpPr>
          <p:cNvPr id="11" name="TextBox 10">
            <a:extLst>
              <a:ext uri="{FF2B5EF4-FFF2-40B4-BE49-F238E27FC236}">
                <a16:creationId xmlns:a16="http://schemas.microsoft.com/office/drawing/2014/main" id="{465FA849-5C93-06E5-97D5-138F40CB0B8E}"/>
              </a:ext>
            </a:extLst>
          </p:cNvPr>
          <p:cNvSpPr txBox="1"/>
          <p:nvPr/>
        </p:nvSpPr>
        <p:spPr>
          <a:xfrm>
            <a:off x="3144645" y="468446"/>
            <a:ext cx="6233532" cy="1077218"/>
          </a:xfrm>
          <a:prstGeom prst="rect">
            <a:avLst/>
          </a:prstGeom>
          <a:noFill/>
        </p:spPr>
        <p:txBody>
          <a:bodyPr wrap="square" rtlCol="0">
            <a:spAutoFit/>
          </a:bodyPr>
          <a:lstStyle/>
          <a:p>
            <a:endParaRPr lang="en-AU" sz="2800" dirty="0"/>
          </a:p>
          <a:p>
            <a:endParaRPr lang="en-AU" dirty="0"/>
          </a:p>
          <a:p>
            <a:endParaRPr lang="en-AU" dirty="0"/>
          </a:p>
        </p:txBody>
      </p:sp>
      <mc:AlternateContent xmlns:mc="http://schemas.openxmlformats.org/markup-compatibility/2006">
        <mc:Choice xmlns:am3d="http://schemas.microsoft.com/office/drawing/2017/model3d" Requires="am3d">
          <p:graphicFrame>
            <p:nvGraphicFramePr>
              <p:cNvPr id="2" name="3D Model 1" descr="Solar System">
                <a:extLst>
                  <a:ext uri="{FF2B5EF4-FFF2-40B4-BE49-F238E27FC236}">
                    <a16:creationId xmlns:a16="http://schemas.microsoft.com/office/drawing/2014/main" id="{5BA99367-9E4A-EDD0-6FFE-1F73BCC67597}"/>
                  </a:ext>
                </a:extLst>
              </p:cNvPr>
              <p:cNvGraphicFramePr>
                <a:graphicFrameLocks noChangeAspect="1"/>
              </p:cNvGraphicFramePr>
              <p:nvPr>
                <p:extLst>
                  <p:ext uri="{D42A27DB-BD31-4B8C-83A1-F6EECF244321}">
                    <p14:modId xmlns:p14="http://schemas.microsoft.com/office/powerpoint/2010/main" val="1723783389"/>
                  </p:ext>
                </p:extLst>
              </p:nvPr>
            </p:nvGraphicFramePr>
            <p:xfrm>
              <a:off x="8082861" y="1301664"/>
              <a:ext cx="3341476" cy="1266143"/>
            </p:xfrm>
            <a:graphic>
              <a:graphicData uri="http://schemas.microsoft.com/office/drawing/2017/model3d">
                <am3d:model3d r:embed="rId4">
                  <am3d:spPr>
                    <a:xfrm>
                      <a:off x="0" y="0"/>
                      <a:ext cx="3341476" cy="1266143"/>
                    </a:xfrm>
                    <a:prstGeom prst="rect">
                      <a:avLst/>
                    </a:prstGeom>
                  </am3d:spPr>
                  <am3d:camera>
                    <am3d:pos x="0" y="0" z="66914033"/>
                    <am3d:up dx="0" dy="36000000" dz="0"/>
                    <am3d:lookAt x="0" y="0" z="0"/>
                    <am3d:perspective fov="2700000"/>
                  </am3d:camera>
                  <am3d:trans>
                    <am3d:meterPerModelUnit n="63" d="1000000"/>
                    <am3d:preTrans dx="-200638" dy="-51960" dz="-12378"/>
                    <am3d:scale>
                      <am3d:sx n="1000000" d="1000000"/>
                      <am3d:sy n="1000000" d="1000000"/>
                      <am3d:sz n="1000000" d="1000000"/>
                    </am3d:scale>
                    <am3d:rot/>
                    <am3d:postTrans dx="0" dy="0" dz="0"/>
                  </am3d:trans>
                  <am3d:raster rName="Office3DRenderer" rVer="16.0.8326">
                    <am3d:blip r:embed="rId5"/>
                  </am3d:raster>
                  <am3d:objViewport viewportSz="51692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olar System">
                <a:extLst>
                  <a:ext uri="{FF2B5EF4-FFF2-40B4-BE49-F238E27FC236}">
                    <a16:creationId xmlns:a16="http://schemas.microsoft.com/office/drawing/2014/main" id="{5BA99367-9E4A-EDD0-6FFE-1F73BCC67597}"/>
                  </a:ext>
                </a:extLst>
              </p:cNvPr>
              <p:cNvPicPr>
                <a:picLocks noGrp="1" noRot="1" noChangeAspect="1" noMove="1" noResize="1" noEditPoints="1" noAdjustHandles="1" noChangeArrowheads="1" noChangeShapeType="1" noCrop="1"/>
              </p:cNvPicPr>
              <p:nvPr/>
            </p:nvPicPr>
            <p:blipFill>
              <a:blip r:embed="rId5"/>
              <a:stretch>
                <a:fillRect/>
              </a:stretch>
            </p:blipFill>
            <p:spPr>
              <a:xfrm>
                <a:off x="8082861" y="1301664"/>
                <a:ext cx="3341476" cy="1266143"/>
              </a:xfrm>
              <a:prstGeom prst="rect">
                <a:avLst/>
              </a:prstGeom>
            </p:spPr>
          </p:pic>
        </mc:Fallback>
      </mc:AlternateContent>
    </p:spTree>
    <p:extLst>
      <p:ext uri="{BB962C8B-B14F-4D97-AF65-F5344CB8AC3E}">
        <p14:creationId xmlns:p14="http://schemas.microsoft.com/office/powerpoint/2010/main" val="375898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9CCEC3-4F45-A39A-24D3-6065D2AC1696}"/>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54AA86E7-E847-4A61-D4E2-5EB804B99F5B}"/>
                  </a:ext>
                </a:extLst>
              </p:cNvPr>
              <p:cNvGraphicFramePr>
                <a:graphicFrameLocks noChangeAspect="1"/>
              </p:cNvGraphicFramePr>
              <p:nvPr/>
            </p:nvGraphicFramePr>
            <p:xfrm>
              <a:off x="474013" y="376331"/>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0449071" ay="-249915" az="10774428"/>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54AA86E7-E847-4A61-D4E2-5EB804B99F5B}"/>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3" y="376331"/>
                <a:ext cx="813863" cy="832790"/>
              </a:xfrm>
              <a:prstGeom prst="rect">
                <a:avLst/>
              </a:prstGeom>
            </p:spPr>
          </p:pic>
        </mc:Fallback>
      </mc:AlternateContent>
      <p:sp>
        <p:nvSpPr>
          <p:cNvPr id="10" name="TextBox 9">
            <a:extLst>
              <a:ext uri="{FF2B5EF4-FFF2-40B4-BE49-F238E27FC236}">
                <a16:creationId xmlns:a16="http://schemas.microsoft.com/office/drawing/2014/main" id="{CBB108E0-769E-C97A-B9FB-C4E94B465407}"/>
              </a:ext>
            </a:extLst>
          </p:cNvPr>
          <p:cNvSpPr txBox="1"/>
          <p:nvPr/>
        </p:nvSpPr>
        <p:spPr>
          <a:xfrm>
            <a:off x="1360448" y="422280"/>
            <a:ext cx="2869696" cy="584775"/>
          </a:xfrm>
          <a:prstGeom prst="rect">
            <a:avLst/>
          </a:prstGeom>
          <a:noFill/>
        </p:spPr>
        <p:txBody>
          <a:bodyPr wrap="none" rtlCol="0">
            <a:spAutoFit/>
          </a:bodyPr>
          <a:lstStyle/>
          <a:p>
            <a:r>
              <a:rPr lang="en-AU" sz="3200" b="1" dirty="0"/>
              <a:t>Data Analysis</a:t>
            </a:r>
          </a:p>
        </p:txBody>
      </p:sp>
      <p:sp>
        <p:nvSpPr>
          <p:cNvPr id="11" name="TextBox 10">
            <a:extLst>
              <a:ext uri="{FF2B5EF4-FFF2-40B4-BE49-F238E27FC236}">
                <a16:creationId xmlns:a16="http://schemas.microsoft.com/office/drawing/2014/main" id="{BBE75098-A2F0-1CE2-E7A1-3DEC883C4A8D}"/>
              </a:ext>
            </a:extLst>
          </p:cNvPr>
          <p:cNvSpPr txBox="1"/>
          <p:nvPr/>
        </p:nvSpPr>
        <p:spPr>
          <a:xfrm>
            <a:off x="3144645" y="468446"/>
            <a:ext cx="6233532" cy="1077218"/>
          </a:xfrm>
          <a:prstGeom prst="rect">
            <a:avLst/>
          </a:prstGeom>
          <a:noFill/>
        </p:spPr>
        <p:txBody>
          <a:bodyPr wrap="square" rtlCol="0">
            <a:spAutoFit/>
          </a:bodyPr>
          <a:lstStyle/>
          <a:p>
            <a:endParaRPr lang="en-AU" sz="2800" dirty="0"/>
          </a:p>
          <a:p>
            <a:endParaRPr lang="en-AU" dirty="0"/>
          </a:p>
          <a:p>
            <a:endParaRPr lang="en-AU" dirty="0"/>
          </a:p>
        </p:txBody>
      </p:sp>
      <mc:AlternateContent xmlns:mc="http://schemas.openxmlformats.org/markup-compatibility/2006">
        <mc:Choice xmlns:am3d="http://schemas.microsoft.com/office/drawing/2017/model3d" Requires="am3d">
          <p:graphicFrame>
            <p:nvGraphicFramePr>
              <p:cNvPr id="2" name="3D Model 1" descr="Solar System">
                <a:extLst>
                  <a:ext uri="{FF2B5EF4-FFF2-40B4-BE49-F238E27FC236}">
                    <a16:creationId xmlns:a16="http://schemas.microsoft.com/office/drawing/2014/main" id="{C3F3DF1E-7A55-B09F-B95C-DFDFC8935E91}"/>
                  </a:ext>
                </a:extLst>
              </p:cNvPr>
              <p:cNvGraphicFramePr>
                <a:graphicFrameLocks noChangeAspect="1"/>
              </p:cNvGraphicFramePr>
              <p:nvPr>
                <p:extLst>
                  <p:ext uri="{D42A27DB-BD31-4B8C-83A1-F6EECF244321}">
                    <p14:modId xmlns:p14="http://schemas.microsoft.com/office/powerpoint/2010/main" val="4087460583"/>
                  </p:ext>
                </p:extLst>
              </p:nvPr>
            </p:nvGraphicFramePr>
            <p:xfrm>
              <a:off x="7895219" y="-227800"/>
              <a:ext cx="3474753" cy="3151077"/>
            </p:xfrm>
            <a:graphic>
              <a:graphicData uri="http://schemas.microsoft.com/office/drawing/2017/model3d">
                <am3d:model3d r:embed="rId4">
                  <am3d:spPr>
                    <a:xfrm>
                      <a:off x="0" y="0"/>
                      <a:ext cx="3474753" cy="3151077"/>
                    </a:xfrm>
                    <a:prstGeom prst="rect">
                      <a:avLst/>
                    </a:prstGeom>
                  </am3d:spPr>
                  <am3d:camera>
                    <am3d:pos x="0" y="0" z="66914033"/>
                    <am3d:up dx="0" dy="36000000" dz="0"/>
                    <am3d:lookAt x="0" y="0" z="0"/>
                    <am3d:perspective fov="2700000"/>
                  </am3d:camera>
                  <am3d:trans>
                    <am3d:meterPerModelUnit n="63" d="1000000"/>
                    <am3d:preTrans dx="-200638" dy="-51960" dz="-12378"/>
                    <am3d:scale>
                      <am3d:sx n="1000000" d="1000000"/>
                      <am3d:sy n="1000000" d="1000000"/>
                      <am3d:sz n="1000000" d="1000000"/>
                    </am3d:scale>
                    <am3d:rot ax="4135456" ay="3488188" az="3935601"/>
                    <am3d:postTrans dx="0" dy="0" dz="0"/>
                  </am3d:trans>
                  <am3d:raster rName="Office3DRenderer" rVer="16.0.8326">
                    <am3d:blip r:embed="rId5"/>
                  </am3d:raster>
                  <am3d:objViewport viewportSz="51692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olar System">
                <a:extLst>
                  <a:ext uri="{FF2B5EF4-FFF2-40B4-BE49-F238E27FC236}">
                    <a16:creationId xmlns:a16="http://schemas.microsoft.com/office/drawing/2014/main" id="{C3F3DF1E-7A55-B09F-B95C-DFDFC8935E91}"/>
                  </a:ext>
                </a:extLst>
              </p:cNvPr>
              <p:cNvPicPr>
                <a:picLocks noGrp="1" noRot="1" noChangeAspect="1" noMove="1" noResize="1" noEditPoints="1" noAdjustHandles="1" noChangeArrowheads="1" noChangeShapeType="1" noCrop="1"/>
              </p:cNvPicPr>
              <p:nvPr/>
            </p:nvPicPr>
            <p:blipFill>
              <a:blip r:embed="rId5"/>
              <a:stretch>
                <a:fillRect/>
              </a:stretch>
            </p:blipFill>
            <p:spPr>
              <a:xfrm>
                <a:off x="7895219" y="-227800"/>
                <a:ext cx="3474753" cy="3151077"/>
              </a:xfrm>
              <a:prstGeom prst="rect">
                <a:avLst/>
              </a:prstGeom>
            </p:spPr>
          </p:pic>
        </mc:Fallback>
      </mc:AlternateContent>
    </p:spTree>
    <p:extLst>
      <p:ext uri="{BB962C8B-B14F-4D97-AF65-F5344CB8AC3E}">
        <p14:creationId xmlns:p14="http://schemas.microsoft.com/office/powerpoint/2010/main" val="424648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7C4F62-5635-C5EC-6025-3DDE0CA8294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3B1EA08E-4686-D539-21E7-4A78699DB913}"/>
                  </a:ext>
                </a:extLst>
              </p:cNvPr>
              <p:cNvGraphicFramePr>
                <a:graphicFrameLocks noChangeAspect="1"/>
              </p:cNvGraphicFramePr>
              <p:nvPr/>
            </p:nvGraphicFramePr>
            <p:xfrm>
              <a:off x="474015" y="376333"/>
              <a:ext cx="813863" cy="832790"/>
            </p:xfrm>
            <a:graphic>
              <a:graphicData uri="http://schemas.microsoft.com/office/drawing/2017/model3d">
                <am3d:model3d r:embed="rId2">
                  <am3d:spPr>
                    <a:xfrm>
                      <a:off x="0" y="0"/>
                      <a:ext cx="813863" cy="832790"/>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y="-4200001"/>
                    <am3d:postTrans dx="0" dy="0" dz="0"/>
                  </am3d:trans>
                  <am3d:raster rName="Office3DRenderer" rVer="16.0.8326">
                    <am3d:blip r:embed="rId3"/>
                  </am3d:raster>
                  <am3d:objViewport viewportSz="1362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3B1EA08E-4686-D539-21E7-4A78699DB913}"/>
                  </a:ext>
                </a:extLst>
              </p:cNvPr>
              <p:cNvPicPr>
                <a:picLocks noGrp="1" noRot="1" noChangeAspect="1" noMove="1" noResize="1" noEditPoints="1" noAdjustHandles="1" noChangeArrowheads="1" noChangeShapeType="1" noCrop="1"/>
              </p:cNvPicPr>
              <p:nvPr/>
            </p:nvPicPr>
            <p:blipFill>
              <a:blip r:embed="rId3"/>
              <a:stretch>
                <a:fillRect/>
              </a:stretch>
            </p:blipFill>
            <p:spPr>
              <a:xfrm>
                <a:off x="474015" y="376333"/>
                <a:ext cx="813863" cy="832790"/>
              </a:xfrm>
              <a:prstGeom prst="rect">
                <a:avLst/>
              </a:prstGeom>
            </p:spPr>
          </p:pic>
        </mc:Fallback>
      </mc:AlternateContent>
      <p:sp>
        <p:nvSpPr>
          <p:cNvPr id="10" name="TextBox 9">
            <a:extLst>
              <a:ext uri="{FF2B5EF4-FFF2-40B4-BE49-F238E27FC236}">
                <a16:creationId xmlns:a16="http://schemas.microsoft.com/office/drawing/2014/main" id="{62671DBE-C6A3-2878-D69E-44F698C8DDD7}"/>
              </a:ext>
            </a:extLst>
          </p:cNvPr>
          <p:cNvSpPr txBox="1"/>
          <p:nvPr/>
        </p:nvSpPr>
        <p:spPr>
          <a:xfrm>
            <a:off x="1360448" y="422280"/>
            <a:ext cx="10357537" cy="1077218"/>
          </a:xfrm>
          <a:prstGeom prst="rect">
            <a:avLst/>
          </a:prstGeom>
          <a:noFill/>
        </p:spPr>
        <p:txBody>
          <a:bodyPr wrap="square" rtlCol="0">
            <a:spAutoFit/>
          </a:bodyPr>
          <a:lstStyle/>
          <a:p>
            <a:pPr algn="l">
              <a:buFont typeface="+mj-lt"/>
              <a:buAutoNum type="arabicPeriod"/>
            </a:pPr>
            <a:r>
              <a:rPr lang="en-US" sz="3200" b="0" i="0" dirty="0">
                <a:solidFill>
                  <a:srgbClr val="E3E3E3"/>
                </a:solidFill>
                <a:effectLst/>
                <a:latin typeface="Roboto" panose="02000000000000000000" pitchFamily="2" charset="0"/>
              </a:rPr>
              <a:t>How do planetary characteristics influence the likelihood of being in the habitable zone? (Mandeep)</a:t>
            </a:r>
          </a:p>
        </p:txBody>
      </p:sp>
      <p:sp>
        <p:nvSpPr>
          <p:cNvPr id="11" name="TextBox 10">
            <a:extLst>
              <a:ext uri="{FF2B5EF4-FFF2-40B4-BE49-F238E27FC236}">
                <a16:creationId xmlns:a16="http://schemas.microsoft.com/office/drawing/2014/main" id="{4D7A8DEA-8E4C-723B-74B6-D61907462A3D}"/>
              </a:ext>
            </a:extLst>
          </p:cNvPr>
          <p:cNvSpPr txBox="1"/>
          <p:nvPr/>
        </p:nvSpPr>
        <p:spPr>
          <a:xfrm>
            <a:off x="1516567" y="1402457"/>
            <a:ext cx="6233532" cy="1077218"/>
          </a:xfrm>
          <a:prstGeom prst="rect">
            <a:avLst/>
          </a:prstGeom>
          <a:noFill/>
        </p:spPr>
        <p:txBody>
          <a:bodyPr wrap="square" rtlCol="0">
            <a:spAutoFit/>
          </a:bodyPr>
          <a:lstStyle/>
          <a:p>
            <a:endParaRPr lang="en-AU" sz="2800" dirty="0"/>
          </a:p>
          <a:p>
            <a:endParaRPr lang="en-AU" dirty="0"/>
          </a:p>
          <a:p>
            <a:endParaRPr lang="en-AU" dirty="0"/>
          </a:p>
        </p:txBody>
      </p:sp>
    </p:spTree>
    <p:extLst>
      <p:ext uri="{BB962C8B-B14F-4D97-AF65-F5344CB8AC3E}">
        <p14:creationId xmlns:p14="http://schemas.microsoft.com/office/powerpoint/2010/main" val="114017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Ion</Template>
  <TotalTime>54</TotalTime>
  <Words>546</Words>
  <Application>Microsoft Office PowerPoint</Application>
  <PresentationFormat>Widescreen</PresentationFormat>
  <Paragraphs>49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Roboto</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 sharma</dc:creator>
  <cp:lastModifiedBy>am sharma</cp:lastModifiedBy>
  <cp:revision>2</cp:revision>
  <dcterms:created xsi:type="dcterms:W3CDTF">2025-02-08T04:27:57Z</dcterms:created>
  <dcterms:modified xsi:type="dcterms:W3CDTF">2025-02-08T05:30:37Z</dcterms:modified>
</cp:coreProperties>
</file>